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8" r:id="rId6"/>
    <p:sldId id="301" r:id="rId7"/>
    <p:sldId id="309" r:id="rId8"/>
    <p:sldId id="306" r:id="rId9"/>
    <p:sldId id="303" r:id="rId10"/>
    <p:sldId id="311" r:id="rId11"/>
    <p:sldId id="310" r:id="rId12"/>
    <p:sldId id="315" r:id="rId13"/>
    <p:sldId id="314" r:id="rId14"/>
    <p:sldId id="304" r:id="rId15"/>
    <p:sldId id="312" r:id="rId16"/>
    <p:sldId id="307" r:id="rId17"/>
    <p:sldId id="31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2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Bootcamp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Final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Loan Prediction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77154E-06F2-36B1-25DD-7ACF2E74C9C1}"/>
              </a:ext>
            </a:extLst>
          </p:cNvPr>
          <p:cNvSpPr txBox="1"/>
          <p:nvPr/>
        </p:nvSpPr>
        <p:spPr>
          <a:xfrm>
            <a:off x="186612" y="4901695"/>
            <a:ext cx="187711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solidFill>
                  <a:schemeClr val="bg1">
                    <a:lumMod val="95000"/>
                    <a:lumOff val="5000"/>
                  </a:schemeClr>
                </a:solidFill>
              </a:rPr>
              <a:t>Team #6</a:t>
            </a:r>
          </a:p>
          <a:p>
            <a:r>
              <a:rPr lang="en-U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Michael Okoro</a:t>
            </a:r>
          </a:p>
          <a:p>
            <a:r>
              <a:rPr lang="en-U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Ravish </a:t>
            </a:r>
            <a:r>
              <a:rPr lang="en-US" sz="20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Sikha</a:t>
            </a:r>
            <a:endParaRPr lang="en-US" sz="20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en-U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Jeremy </a:t>
            </a:r>
            <a:r>
              <a:rPr lang="en-US" sz="20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Wagerik</a:t>
            </a:r>
            <a:endParaRPr lang="en-US" sz="20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65" y="367849"/>
            <a:ext cx="10058400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Decision Tree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5698692"/>
              </p:ext>
            </p:extLst>
          </p:nvPr>
        </p:nvGraphicFramePr>
        <p:xfrm>
          <a:off x="298580" y="1284894"/>
          <a:ext cx="11660155" cy="5143086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660155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576647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3603023">
                <a:tc>
                  <a:txBody>
                    <a:bodyPr/>
                    <a:lstStyle/>
                    <a:p>
                      <a:pPr marL="457200" lvl="0" indent="-30480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❖"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Decision Tree gave the best result at 98.4% accuracy score.  All others were between </a:t>
                      </a:r>
                    </a:p>
                    <a:p>
                      <a:pPr marL="15240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       50-60% range</a:t>
                      </a:r>
                    </a:p>
                    <a:p>
                      <a:pPr marL="457200" lvl="0" indent="-30480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❖"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Confusion Matrix</a:t>
                      </a:r>
                    </a:p>
                    <a:p>
                      <a:pPr marL="914400" lvl="1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➢"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Out of 142 good loan applications (Actual 0), 3  were predicted to be good</a:t>
                      </a:r>
                    </a:p>
                    <a:p>
                      <a:pPr marL="914400" lvl="1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"/>
                        <a:buChar char="➢"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Out of 142 good loan applications (Actual 0), 139 were predicted to be bad</a:t>
                      </a:r>
                    </a:p>
                    <a:p>
                      <a:pPr marL="914400" lvl="1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"/>
                        <a:buChar char="➢"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Out of 19723 bad loan applications (Actual 1), 187 were predicted to be bad</a:t>
                      </a:r>
                    </a:p>
                    <a:p>
                      <a:pPr marL="914400" lvl="1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"/>
                        <a:buChar char="➢"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Out of 19723 bad loan applications (Actual 1), 19536 were predicted to be good</a:t>
                      </a:r>
                    </a:p>
                    <a:p>
                      <a:pPr marL="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	</a:t>
                      </a:r>
                    </a:p>
                    <a:p>
                      <a:pPr marL="457200" lvl="0" indent="-30480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Roboto"/>
                        <a:buChar char="❖"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Precision-is the measure of how reliable a positive classification is</a:t>
                      </a:r>
                    </a:p>
                    <a:p>
                      <a:pPr marL="914400" lvl="1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Roboto"/>
                        <a:buChar char="➢"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The precision score is low for high risk and high for low risk</a:t>
                      </a:r>
                    </a:p>
                    <a:p>
                      <a:pPr marL="457200" lvl="0" indent="-30480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Roboto"/>
                        <a:buChar char="❖"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Recall-is the ability of the classifier to find all the positive samples</a:t>
                      </a:r>
                    </a:p>
                    <a:p>
                      <a:pPr marL="914400" lvl="1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Roboto"/>
                        <a:buChar char="➢"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The recall high/low risk .01/.99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4976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4BA4A84-3062-D34D-EC73-77C614A3C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829" y="1938399"/>
            <a:ext cx="4512906" cy="29812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D25FF9-538E-C9A9-7139-957B0A912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829" y="4919601"/>
            <a:ext cx="4512906" cy="10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974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34" y="367849"/>
            <a:ext cx="10058400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Important Factors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5983214"/>
              </p:ext>
            </p:extLst>
          </p:nvPr>
        </p:nvGraphicFramePr>
        <p:xfrm>
          <a:off x="223934" y="1284894"/>
          <a:ext cx="11756571" cy="2266058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56571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1021734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What are the main factors to consider when approving a loan?</a:t>
                      </a:r>
                    </a:p>
                    <a:p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7AA22FC6-031E-3BB8-5A9D-2D5F26FEE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116" y="2743201"/>
            <a:ext cx="5090601" cy="3545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19287C-2712-1931-2187-EA1740DDFF1B}"/>
              </a:ext>
            </a:extLst>
          </p:cNvPr>
          <p:cNvSpPr txBox="1"/>
          <p:nvPr/>
        </p:nvSpPr>
        <p:spPr>
          <a:xfrm>
            <a:off x="485193" y="2743201"/>
            <a:ext cx="620992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results showed that Debt to Income Ratio was the most important factor in the machine learning model at 7.7%.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applicants Total Open Balance excluding their mortgage account was 2</a:t>
            </a:r>
            <a:r>
              <a:rPr lang="en-US" sz="2000" baseline="30000" dirty="0"/>
              <a:t>nd</a:t>
            </a:r>
            <a:r>
              <a:rPr lang="en-US" sz="2000" dirty="0"/>
              <a:t> at 7.5%.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Monthly Payment was 7.4%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3 of the Top 5 Factors had to do with the applicants open balance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3 of the Top 10 referred to the number of open accounts the applicant had.</a:t>
            </a:r>
          </a:p>
        </p:txBody>
      </p:sp>
    </p:spTree>
    <p:extLst>
      <p:ext uri="{BB962C8B-B14F-4D97-AF65-F5344CB8AC3E}">
        <p14:creationId xmlns:p14="http://schemas.microsoft.com/office/powerpoint/2010/main" val="1132588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34" y="367849"/>
            <a:ext cx="10058400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9238220"/>
              </p:ext>
            </p:extLst>
          </p:nvPr>
        </p:nvGraphicFramePr>
        <p:xfrm>
          <a:off x="211494" y="1284894"/>
          <a:ext cx="11756571" cy="7185246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56571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1021734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What is the most common type of loan taken?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2400" dirty="0"/>
                        <a:t>    </a:t>
                      </a:r>
                      <a:r>
                        <a:rPr lang="en-US" sz="1800" dirty="0"/>
                        <a:t>Debt Consolidation was the overwhelming leader with 54,811 loans issued.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What type of loan is most risky?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Medical Loans were most risky according to the percent of loans in “Late” status to total category loans with .74%.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Are Joint applicants less likely to default?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Joint applicants made up a very small percentage of “Late” status loans and only appeared in 2 categories as being      late, Credit Card and Debt Consolidation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What is the correlation between Debt to Income Ratio(DTI) and Annual Income?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 correlation was found.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223090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34" y="367849"/>
            <a:ext cx="10058400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Dashboard Outline - Tableau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8557296"/>
              </p:ext>
            </p:extLst>
          </p:nvPr>
        </p:nvGraphicFramePr>
        <p:xfrm>
          <a:off x="223934" y="1284894"/>
          <a:ext cx="11756571" cy="5003939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56571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804057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3505910">
                <a:tc>
                  <a:txBody>
                    <a:bodyPr/>
                    <a:lstStyle/>
                    <a:p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6939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A3E139E-920F-91E0-6D49-D20BB0FE1B16}"/>
              </a:ext>
            </a:extLst>
          </p:cNvPr>
          <p:cNvSpPr txBox="1"/>
          <p:nvPr/>
        </p:nvSpPr>
        <p:spPr>
          <a:xfrm>
            <a:off x="223934" y="2077665"/>
            <a:ext cx="6562694" cy="92333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u="sng" dirty="0"/>
              <a:t>Interactive Elements: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Filters on Loan Stats Map and Loan Delinquencies stacked bar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Pop-up markers on Map show additional information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5C33C1-A360-9820-8C05-841CFDA17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78" y="3000994"/>
            <a:ext cx="11819644" cy="339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852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65" y="367849"/>
            <a:ext cx="10058400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Future Analysis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2627287"/>
              </p:ext>
            </p:extLst>
          </p:nvPr>
        </p:nvGraphicFramePr>
        <p:xfrm>
          <a:off x="233265" y="1284894"/>
          <a:ext cx="11756572" cy="5661246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56572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576647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3603023">
                <a:tc>
                  <a:txBody>
                    <a:bodyPr/>
                    <a:lstStyle/>
                    <a:p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Future Analysis will include questions which were unable to be addressed within current dataset: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correlation between </a:t>
                      </a:r>
                      <a:r>
                        <a:rPr lang="en-US" sz="1800" b="0" i="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DTi</a:t>
                      </a: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&amp; Annual Income’s impact on the loan approval amount</a:t>
                      </a:r>
                    </a:p>
                    <a:p>
                      <a:pPr marL="1200150" marR="0" lvl="2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 - consider the below details:</a:t>
                      </a:r>
                    </a:p>
                    <a:p>
                      <a:pPr marL="1657350" lvl="3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DTI = 34.06%, Annual Income = $150,000, Loan Amount = $20000, </a:t>
                      </a:r>
                    </a:p>
                    <a:p>
                      <a:pPr marL="2114550" lvl="4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Tenure = 36 months  -  Monthly payment = $703.05. </a:t>
                      </a:r>
                    </a:p>
                    <a:p>
                      <a:pPr marL="1200150" marR="0" lvl="2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800" b="1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 this new loan request get approved or denied?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Determine the Interest Rate % based on the Credit Score</a:t>
                      </a:r>
                    </a:p>
                    <a:p>
                      <a:pPr marL="1200150" lvl="2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 - consider the below details:</a:t>
                      </a:r>
                    </a:p>
                    <a:p>
                      <a:pPr marL="1657350" lvl="3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Credit Score = 651, Loan Amount = $20000,</a:t>
                      </a:r>
                    </a:p>
                    <a:p>
                      <a:pPr marL="2114550" lvl="4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Tenure = 36 months</a:t>
                      </a:r>
                    </a:p>
                    <a:p>
                      <a:pPr marL="1200150" marR="0" lvl="2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800" b="1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What will be the annualized Interest Rate? And the Monthly Amount?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 a Web Application to run the Machine Learning model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Input fields to feed statistics into the model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Generate and display a decision based on input features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4976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12008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66" y="339857"/>
            <a:ext cx="11719248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Topic and Description of Data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050762"/>
              </p:ext>
            </p:extLst>
          </p:nvPr>
        </p:nvGraphicFramePr>
        <p:xfrm>
          <a:off x="233266" y="1256902"/>
          <a:ext cx="11719248" cy="5085544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19248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613018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b="1" i="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Focus: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Predicting whether a new loan applicant defaults on their loan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b="1" i="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Goal: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 Supervised Machine Learning Model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Train on Loan Status based on the applicant’s data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Predict new applicant’s loan approval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570858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b="1" i="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Source: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Lending Club’s loan issuance in 2017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122 columns &amp; 96,779 rows of data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Complete loan applicant’s information of 49 states 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incl Debt to Income Ratio, delinquency record, and employment status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683AC9A-FD0B-DC3C-3504-D681CAFAC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1869" y="140049"/>
            <a:ext cx="2360645" cy="111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94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25" y="367849"/>
            <a:ext cx="10058400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Project Questions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1406225"/>
              </p:ext>
            </p:extLst>
          </p:nvPr>
        </p:nvGraphicFramePr>
        <p:xfrm>
          <a:off x="223934" y="1284894"/>
          <a:ext cx="11747241" cy="3865604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47241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613018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472437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What are the main factors to consider when approving a loan?</a:t>
                      </a:r>
                    </a:p>
                    <a:p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 Joint Applicants have an easier time getting approved for loans than Individual applicants? Are they more likely to stay current?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What’s the most common type of loan taken?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What type of loan has is the most risky?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What is the correlation between Debt to Income Ratio(DTI) and Annual Income?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9DB53E5-C2C8-84B7-C93F-E96AC623A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1527" y="3163078"/>
            <a:ext cx="3579845" cy="252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56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34" y="367849"/>
            <a:ext cx="10058400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Technologies Used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3934" y="1284894"/>
          <a:ext cx="11756571" cy="4156475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56571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585899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2912151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Supervised Machine Learning -  Logistical Regression(Oversampling), Decision Trees, Random Forest Classification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SQL –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5056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7B60DE3E-D5E1-39D2-90E7-38338CF15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61" y="1992933"/>
            <a:ext cx="2522823" cy="942163"/>
          </a:xfrm>
          <a:prstGeom prst="rect">
            <a:avLst/>
          </a:prstGeom>
        </p:spPr>
      </p:pic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F861951B-AC66-629F-1E24-B8B11C830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61" y="5463653"/>
            <a:ext cx="3296816" cy="77332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CC094AA-F0A9-B7D5-3D47-CE988A554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146" y="3284494"/>
            <a:ext cx="1911207" cy="88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347D37E-E322-20B8-64B7-26373F007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61" y="3429000"/>
            <a:ext cx="988644" cy="74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F2904DA-801D-D6EB-95CD-39F9AC0FB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09" y="4105123"/>
            <a:ext cx="1288313" cy="128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636F63D-0F10-7EC3-6C4B-ADC7D97BC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068" y="3253337"/>
            <a:ext cx="851786" cy="85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8295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34" y="367849"/>
            <a:ext cx="10058400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Data Exploration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44942"/>
              </p:ext>
            </p:extLst>
          </p:nvPr>
        </p:nvGraphicFramePr>
        <p:xfrm>
          <a:off x="223934" y="1284894"/>
          <a:ext cx="11756571" cy="5112606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56571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585899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2912151">
                <a:tc>
                  <a:txBody>
                    <a:bodyPr/>
                    <a:lstStyle/>
                    <a:p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During the initial data exploration, the following was discovered:</a:t>
                      </a:r>
                    </a:p>
                    <a:p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dataset shape was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id and </a:t>
                      </a:r>
                      <a:r>
                        <a:rPr lang="en-US" sz="1800" b="0" i="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member_id</a:t>
                      </a: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columns did not contain any values.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112 columns had mixed data types.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Approximately 20 columns had excessive null values.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There were many columns that contained repetitive or unnecessary information.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Some column names needed to be changed to more easily represented the data they contained.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5056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9D8309C-D446-5205-1F7E-93B24AEAB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880" y="2437277"/>
            <a:ext cx="2560842" cy="6698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93C4AE-7107-D3C0-6C8A-AEB575FC1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4005" y="2997656"/>
            <a:ext cx="4346500" cy="168708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C4C19F-2C3C-4AB3-9BCD-3A0303BAD04F}"/>
              </a:ext>
            </a:extLst>
          </p:cNvPr>
          <p:cNvCxnSpPr>
            <a:cxnSpLocks/>
          </p:cNvCxnSpPr>
          <p:nvPr/>
        </p:nvCxnSpPr>
        <p:spPr>
          <a:xfrm flipV="1">
            <a:off x="5943600" y="4012163"/>
            <a:ext cx="1690405" cy="44787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598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65" y="367849"/>
            <a:ext cx="10058400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Data Cleaning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0976015"/>
              </p:ext>
            </p:extLst>
          </p:nvPr>
        </p:nvGraphicFramePr>
        <p:xfrm>
          <a:off x="233265" y="1284894"/>
          <a:ext cx="11756572" cy="5143086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56572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576647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3603023">
                <a:tc>
                  <a:txBody>
                    <a:bodyPr/>
                    <a:lstStyle/>
                    <a:p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Actions taken during data cleaning process:</a:t>
                      </a:r>
                    </a:p>
                    <a:p>
                      <a:endParaRPr lang="en-US" sz="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id column was dropped, and values were given to the </a:t>
                      </a:r>
                      <a:r>
                        <a:rPr lang="en-US" sz="1800" b="0" i="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member_id</a:t>
                      </a: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column with data type “int64”.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Drop 20 columns that were not necessary to our story or model or were repetitive.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Removed string value “months” from term column leaving only the integer value.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Employee title and Employment Length columns had null values filled in with the word “None”.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Joint Verification status column had null values filled in with “Not Applicable” for individual applications.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Multiple columns with null values showing how many of a particular record the applicant had were filled in with a “0”.  Example – Number of Charge-offs, if applicant did not have any, the cell was empty. In these cases, putting a zero would allow us to keep that column as a factor without skewing the result.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There were 31 column names changed to be more descriptive of their values.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4976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96678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65" y="367849"/>
            <a:ext cx="10058400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Database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1131448"/>
              </p:ext>
            </p:extLst>
          </p:nvPr>
        </p:nvGraphicFramePr>
        <p:xfrm>
          <a:off x="233265" y="1284894"/>
          <a:ext cx="11725470" cy="4847347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25470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576647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3603023"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ERD of Tables created in SQL 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database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4976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8C2CFFC-0EA0-ABA1-3658-A69B967B4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261" y="1963999"/>
            <a:ext cx="8282474" cy="435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345990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65" y="367849"/>
            <a:ext cx="10058400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Database – AWS RDS &amp; S3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5693854"/>
              </p:ext>
            </p:extLst>
          </p:nvPr>
        </p:nvGraphicFramePr>
        <p:xfrm>
          <a:off x="233265" y="1284894"/>
          <a:ext cx="11725470" cy="4847347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25470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576647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3603023">
                <a:tc>
                  <a:txBody>
                    <a:bodyPr/>
                    <a:lstStyle/>
                    <a:p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Created Database &amp; data storage on the cloud (AWS Free tier)</a:t>
                      </a:r>
                    </a:p>
                    <a:p>
                      <a:endParaRPr lang="en-US" sz="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Created the RDS – </a:t>
                      </a:r>
                      <a:r>
                        <a:rPr lang="en-US" sz="1800" b="0" i="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pgAdmin</a:t>
                      </a: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4 on AWS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Schema file, showcasing the tables 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&amp; its correlation is uploaded on GitHub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Data file used for training the ML model has been 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uploaded to S3</a:t>
                      </a:r>
                      <a:endParaRPr lang="en-US" sz="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4976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CDCA77DB-C329-0FDC-5834-2D3522A2C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636" y="1951902"/>
            <a:ext cx="5417099" cy="44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9996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65" y="367849"/>
            <a:ext cx="10058400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Supervised Machine Learning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5700395"/>
              </p:ext>
            </p:extLst>
          </p:nvPr>
        </p:nvGraphicFramePr>
        <p:xfrm>
          <a:off x="233265" y="1284894"/>
          <a:ext cx="11725470" cy="4786387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25470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576647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3603023">
                <a:tc>
                  <a:txBody>
                    <a:bodyPr/>
                    <a:lstStyle/>
                    <a:p>
                      <a:pPr marL="457200" lvl="0" indent="-302021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Char char="❖"/>
                      </a:pPr>
                      <a:r>
                        <a:rPr lang="en-US" sz="1400" dirty="0">
                          <a:latin typeface="+mn-lt"/>
                        </a:rPr>
                        <a:t>Logistic Regression-</a:t>
                      </a:r>
                      <a:r>
                        <a:rPr lang="en-US" sz="1400" dirty="0">
                          <a:solidFill>
                            <a:srgbClr val="2B2B2B"/>
                          </a:solidFill>
                          <a:latin typeface="+mn-lt"/>
                        </a:rPr>
                        <a:t> predicts binary outcomes, meaning that there are only two possible outcomes</a:t>
                      </a:r>
                    </a:p>
                    <a:p>
                      <a:pPr marL="914400" lvl="1" indent="-302021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2B2B"/>
                        </a:buClr>
                        <a:buSzPct val="100000"/>
                        <a:buChar char="➢"/>
                      </a:pPr>
                      <a:r>
                        <a:rPr lang="en-US" sz="1400" dirty="0">
                          <a:solidFill>
                            <a:srgbClr val="2B2B2B"/>
                          </a:solidFill>
                          <a:latin typeface="+mn-lt"/>
                        </a:rPr>
                        <a:t>High risk/Low risk</a:t>
                      </a:r>
                      <a:endParaRPr lang="en-US" sz="1400" dirty="0">
                        <a:solidFill>
                          <a:schemeClr val="dk1"/>
                        </a:solidFill>
                        <a:latin typeface="+mn-lt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0202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Char char="❖"/>
                      </a:pPr>
                      <a:endParaRPr lang="en-US" sz="1400" dirty="0">
                        <a:solidFill>
                          <a:schemeClr val="dk1"/>
                        </a:solidFill>
                        <a:latin typeface="+mn-lt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0202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Char char="❖"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Smote (Over and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UnderSampling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</a:p>
                    <a:p>
                      <a:pPr marL="914400" lvl="1" indent="-30202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100000"/>
                        <a:buChar char="➢"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Out of 140 good loan applications (Actual 0), 96  were predicted to be good</a:t>
                      </a:r>
                    </a:p>
                    <a:p>
                      <a:pPr marL="914400" lvl="1" indent="-30202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100000"/>
                        <a:buFont typeface="Roboto"/>
                        <a:buChar char="➢"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Out of 140 good loan applications (Actual 0), 44 were predicted to be bad</a:t>
                      </a:r>
                    </a:p>
                    <a:p>
                      <a:pPr marL="914400" lvl="1" indent="-30202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100000"/>
                        <a:buFont typeface="Roboto"/>
                        <a:buChar char="➢"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Out of 19725 bad loan applications (Actual 1), 10934 were predicted to be bad</a:t>
                      </a:r>
                    </a:p>
                    <a:p>
                      <a:pPr marL="914400" lvl="1" indent="-30202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100000"/>
                        <a:buFont typeface="Roboto"/>
                        <a:buChar char="➢"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Out of 19725 bad loan applications (Actual 1), 8791 were predicted to be good</a:t>
                      </a:r>
                      <a:endParaRPr lang="en-US" sz="1400" dirty="0">
                        <a:latin typeface="+mn-lt"/>
                      </a:endParaRPr>
                    </a:p>
                    <a:p>
                      <a:pPr marL="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dirty="0">
                        <a:latin typeface="+mn-lt"/>
                      </a:endParaRPr>
                    </a:p>
                    <a:p>
                      <a:pPr marL="457200" lvl="0" indent="-302021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Char char="❖"/>
                      </a:pPr>
                      <a:r>
                        <a:rPr lang="en-US" sz="1400" dirty="0">
                          <a:latin typeface="+mn-lt"/>
                        </a:rPr>
                        <a:t>Precision-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The precision score is low for high risk and high for low risk</a:t>
                      </a:r>
                      <a:endParaRPr lang="en-US" sz="1400" dirty="0">
                        <a:latin typeface="+mn-lt"/>
                      </a:endParaRPr>
                    </a:p>
                    <a:p>
                      <a:pPr marL="457200" lvl="0" indent="-302021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Char char="❖"/>
                      </a:pPr>
                      <a:r>
                        <a:rPr lang="en-US" sz="1400" dirty="0">
                          <a:latin typeface="+mn-lt"/>
                        </a:rPr>
                        <a:t>Recall-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The recall high/low risk .01/.99</a:t>
                      </a:r>
                      <a:endParaRPr lang="en-US" sz="1400" dirty="0">
                        <a:latin typeface="+mn-lt"/>
                      </a:endParaRPr>
                    </a:p>
                    <a:p>
                      <a:pPr marL="457200" lvl="0" indent="-302021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Char char="❖"/>
                      </a:pPr>
                      <a:r>
                        <a:rPr lang="en-US" sz="1400" dirty="0">
                          <a:latin typeface="+mn-lt"/>
                        </a:rPr>
                        <a:t>The calculated balanced accuracy-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+mn-lt"/>
                        </a:rPr>
                        <a:t>The calculated balanced  accuracy score was 0.56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sz="14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4976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cap="none" spc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BA5EC3A-D111-3633-CAAD-9A5F968EC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829" y="2353076"/>
            <a:ext cx="4512906" cy="9388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C6BBCA-1719-E0EB-F573-F493BDB9B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829" y="3291941"/>
            <a:ext cx="4512906" cy="2048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165086-7FD3-B27E-B2C0-B180B79D6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829" y="5273313"/>
            <a:ext cx="4512906" cy="100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6583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3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4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5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6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7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{F7B96F2F-1428-492D-A124-B0305E868CEA}tf22712842_win32</Template>
  <TotalTime>3195</TotalTime>
  <Words>1129</Words>
  <Application>Microsoft Office PowerPoint</Application>
  <PresentationFormat>Widescreen</PresentationFormat>
  <Paragraphs>144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Bookman Old Style</vt:lpstr>
      <vt:lpstr>Calibri</vt:lpstr>
      <vt:lpstr>Franklin Gothic Book</vt:lpstr>
      <vt:lpstr>Roboto</vt:lpstr>
      <vt:lpstr>Wingdings</vt:lpstr>
      <vt:lpstr>1_RetrospectVTI</vt:lpstr>
      <vt:lpstr>Bootcamp Final Project</vt:lpstr>
      <vt:lpstr>Topic and Description of Data</vt:lpstr>
      <vt:lpstr>Project Questions</vt:lpstr>
      <vt:lpstr>Technologies Used</vt:lpstr>
      <vt:lpstr>Data Exploration</vt:lpstr>
      <vt:lpstr>Data Cleaning</vt:lpstr>
      <vt:lpstr>Database</vt:lpstr>
      <vt:lpstr>Database – AWS RDS &amp; S3</vt:lpstr>
      <vt:lpstr>Supervised Machine Learning</vt:lpstr>
      <vt:lpstr>Decision Tree</vt:lpstr>
      <vt:lpstr>Important Factors</vt:lpstr>
      <vt:lpstr>Results</vt:lpstr>
      <vt:lpstr>Dashboard Outline - Tableau</vt:lpstr>
      <vt:lpstr>Future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Bootcamp Final Project</dc:title>
  <dc:creator>jwag 2128</dc:creator>
  <cp:lastModifiedBy>jwag 2128</cp:lastModifiedBy>
  <cp:revision>25</cp:revision>
  <dcterms:created xsi:type="dcterms:W3CDTF">2022-10-25T00:20:01Z</dcterms:created>
  <dcterms:modified xsi:type="dcterms:W3CDTF">2022-11-09T01:04:54Z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